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Bree Serif" panose="020B0604020202020204" charset="0"/>
      <p:regular r:id="rId21"/>
    </p:embeddedFont>
    <p:embeddedFont>
      <p:font typeface="Didact Gothic" panose="00000500000000000000" pitchFamily="2" charset="0"/>
      <p:regular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Impact" panose="020B0806030902050204" pitchFamily="34" charset="0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boldItalic r:id="rId33"/>
    </p:embeddedFont>
    <p:embeddedFont>
      <p:font typeface="Roboto Light" panose="02000000000000000000" pitchFamily="2" charset="0"/>
      <p:regular r:id="rId34"/>
      <p:bold r:id="rId35"/>
      <p:italic r:id="rId36"/>
      <p:boldItalic r:id="rId37"/>
    </p:embeddedFont>
    <p:embeddedFont>
      <p:font typeface="Roboto Mono Thin" panose="020B0604020202020204" charset="0"/>
      <p:regular r:id="rId38"/>
      <p:bold r:id="rId39"/>
      <p:italic r:id="rId40"/>
      <p:boldItalic r:id="rId41"/>
    </p:embeddedFont>
    <p:embeddedFont>
      <p:font typeface="Roboto Thin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athi, Vineesha" userId="177a7cc9-3f37-44e6-8159-8aa08c31662c" providerId="ADAL" clId="{6867C1E2-AC4A-4E67-A1FF-8C52B7985E2A}"/>
    <pc:docChg chg="undo custSel modSld">
      <pc:chgData name="Devathi, Vineesha" userId="177a7cc9-3f37-44e6-8159-8aa08c31662c" providerId="ADAL" clId="{6867C1E2-AC4A-4E67-A1FF-8C52B7985E2A}" dt="2022-12-06T22:30:29.826" v="65" actId="1038"/>
      <pc:docMkLst>
        <pc:docMk/>
      </pc:docMkLst>
      <pc:sldChg chg="modSp mod">
        <pc:chgData name="Devathi, Vineesha" userId="177a7cc9-3f37-44e6-8159-8aa08c31662c" providerId="ADAL" clId="{6867C1E2-AC4A-4E67-A1FF-8C52B7985E2A}" dt="2022-12-06T22:30:29.826" v="65" actId="1038"/>
        <pc:sldMkLst>
          <pc:docMk/>
          <pc:sldMk cId="0" sldId="257"/>
        </pc:sldMkLst>
        <pc:spChg chg="mod">
          <ac:chgData name="Devathi, Vineesha" userId="177a7cc9-3f37-44e6-8159-8aa08c31662c" providerId="ADAL" clId="{6867C1E2-AC4A-4E67-A1FF-8C52B7985E2A}" dt="2022-12-06T22:30:18.484" v="23" actId="1076"/>
          <ac:spMkLst>
            <pc:docMk/>
            <pc:sldMk cId="0" sldId="257"/>
            <ac:spMk id="122" creationId="{00000000-0000-0000-0000-000000000000}"/>
          </ac:spMkLst>
        </pc:spChg>
        <pc:picChg chg="mod">
          <ac:chgData name="Devathi, Vineesha" userId="177a7cc9-3f37-44e6-8159-8aa08c31662c" providerId="ADAL" clId="{6867C1E2-AC4A-4E67-A1FF-8C52B7985E2A}" dt="2022-12-06T22:30:29.826" v="65" actId="1038"/>
          <ac:picMkLst>
            <pc:docMk/>
            <pc:sldMk cId="0" sldId="257"/>
            <ac:picMk id="123" creationId="{00000000-0000-0000-0000-000000000000}"/>
          </ac:picMkLst>
        </pc:picChg>
        <pc:picChg chg="mod">
          <ac:chgData name="Devathi, Vineesha" userId="177a7cc9-3f37-44e6-8159-8aa08c31662c" providerId="ADAL" clId="{6867C1E2-AC4A-4E67-A1FF-8C52B7985E2A}" dt="2022-12-06T22:30:29.826" v="65" actId="1038"/>
          <ac:picMkLst>
            <pc:docMk/>
            <pc:sldMk cId="0" sldId="257"/>
            <ac:picMk id="124" creationId="{00000000-0000-0000-0000-000000000000}"/>
          </ac:picMkLst>
        </pc:picChg>
        <pc:picChg chg="mod">
          <ac:chgData name="Devathi, Vineesha" userId="177a7cc9-3f37-44e6-8159-8aa08c31662c" providerId="ADAL" clId="{6867C1E2-AC4A-4E67-A1FF-8C52B7985E2A}" dt="2022-12-06T22:30:29.826" v="65" actId="1038"/>
          <ac:picMkLst>
            <pc:docMk/>
            <pc:sldMk cId="0" sldId="257"/>
            <ac:picMk id="126" creationId="{00000000-0000-0000-0000-000000000000}"/>
          </ac:picMkLst>
        </pc:picChg>
        <pc:picChg chg="mod">
          <ac:chgData name="Devathi, Vineesha" userId="177a7cc9-3f37-44e6-8159-8aa08c31662c" providerId="ADAL" clId="{6867C1E2-AC4A-4E67-A1FF-8C52B7985E2A}" dt="2022-12-06T22:30:29.826" v="65" actId="1038"/>
          <ac:picMkLst>
            <pc:docMk/>
            <pc:sldMk cId="0" sldId="257"/>
            <ac:picMk id="127" creationId="{00000000-0000-0000-0000-000000000000}"/>
          </ac:picMkLst>
        </pc:picChg>
        <pc:picChg chg="mod">
          <ac:chgData name="Devathi, Vineesha" userId="177a7cc9-3f37-44e6-8159-8aa08c31662c" providerId="ADAL" clId="{6867C1E2-AC4A-4E67-A1FF-8C52B7985E2A}" dt="2022-12-06T22:30:29.826" v="65" actId="1038"/>
          <ac:picMkLst>
            <pc:docMk/>
            <pc:sldMk cId="0" sldId="257"/>
            <ac:picMk id="128" creationId="{00000000-0000-0000-0000-000000000000}"/>
          </ac:picMkLst>
        </pc:picChg>
        <pc:picChg chg="mod">
          <ac:chgData name="Devathi, Vineesha" userId="177a7cc9-3f37-44e6-8159-8aa08c31662c" providerId="ADAL" clId="{6867C1E2-AC4A-4E67-A1FF-8C52B7985E2A}" dt="2022-12-06T22:30:29.826" v="65" actId="1038"/>
          <ac:picMkLst>
            <pc:docMk/>
            <pc:sldMk cId="0" sldId="257"/>
            <ac:picMk id="129" creationId="{00000000-0000-0000-0000-000000000000}"/>
          </ac:picMkLst>
        </pc:picChg>
        <pc:picChg chg="mod">
          <ac:chgData name="Devathi, Vineesha" userId="177a7cc9-3f37-44e6-8159-8aa08c31662c" providerId="ADAL" clId="{6867C1E2-AC4A-4E67-A1FF-8C52B7985E2A}" dt="2022-12-06T22:30:29.826" v="65" actId="1038"/>
          <ac:picMkLst>
            <pc:docMk/>
            <pc:sldMk cId="0" sldId="257"/>
            <ac:picMk id="130" creationId="{00000000-0000-0000-0000-000000000000}"/>
          </ac:picMkLst>
        </pc:picChg>
      </pc:sldChg>
      <pc:sldChg chg="delSp modSp mod">
        <pc:chgData name="Devathi, Vineesha" userId="177a7cc9-3f37-44e6-8159-8aa08c31662c" providerId="ADAL" clId="{6867C1E2-AC4A-4E67-A1FF-8C52B7985E2A}" dt="2022-12-06T22:29:33.160" v="21" actId="478"/>
        <pc:sldMkLst>
          <pc:docMk/>
          <pc:sldMk cId="0" sldId="262"/>
        </pc:sldMkLst>
        <pc:cxnChg chg="del mod">
          <ac:chgData name="Devathi, Vineesha" userId="177a7cc9-3f37-44e6-8159-8aa08c31662c" providerId="ADAL" clId="{6867C1E2-AC4A-4E67-A1FF-8C52B7985E2A}" dt="2022-12-06T22:29:33.160" v="21" actId="478"/>
          <ac:cxnSpMkLst>
            <pc:docMk/>
            <pc:sldMk cId="0" sldId="262"/>
            <ac:cxnSpMk id="555" creationId="{00000000-0000-0000-0000-000000000000}"/>
          </ac:cxnSpMkLst>
        </pc:cxnChg>
      </pc:sldChg>
      <pc:sldChg chg="modSp mod">
        <pc:chgData name="Devathi, Vineesha" userId="177a7cc9-3f37-44e6-8159-8aa08c31662c" providerId="ADAL" clId="{6867C1E2-AC4A-4E67-A1FF-8C52B7985E2A}" dt="2022-12-06T21:56:18.877" v="5" actId="255"/>
        <pc:sldMkLst>
          <pc:docMk/>
          <pc:sldMk cId="0" sldId="271"/>
        </pc:sldMkLst>
        <pc:spChg chg="mod">
          <ac:chgData name="Devathi, Vineesha" userId="177a7cc9-3f37-44e6-8159-8aa08c31662c" providerId="ADAL" clId="{6867C1E2-AC4A-4E67-A1FF-8C52B7985E2A}" dt="2022-12-06T21:56:04.874" v="3" actId="255"/>
          <ac:spMkLst>
            <pc:docMk/>
            <pc:sldMk cId="0" sldId="271"/>
            <ac:spMk id="641" creationId="{00000000-0000-0000-0000-000000000000}"/>
          </ac:spMkLst>
        </pc:spChg>
        <pc:spChg chg="mod">
          <ac:chgData name="Devathi, Vineesha" userId="177a7cc9-3f37-44e6-8159-8aa08c31662c" providerId="ADAL" clId="{6867C1E2-AC4A-4E67-A1FF-8C52B7985E2A}" dt="2022-12-06T21:56:18.877" v="5" actId="255"/>
          <ac:spMkLst>
            <pc:docMk/>
            <pc:sldMk cId="0" sldId="271"/>
            <ac:spMk id="642" creationId="{00000000-0000-0000-0000-000000000000}"/>
          </ac:spMkLst>
        </pc:spChg>
        <pc:spChg chg="mod">
          <ac:chgData name="Devathi, Vineesha" userId="177a7cc9-3f37-44e6-8159-8aa08c31662c" providerId="ADAL" clId="{6867C1E2-AC4A-4E67-A1FF-8C52B7985E2A}" dt="2022-12-06T21:56:11.631" v="4" actId="255"/>
          <ac:spMkLst>
            <pc:docMk/>
            <pc:sldMk cId="0" sldId="271"/>
            <ac:spMk id="643" creationId="{00000000-0000-0000-0000-000000000000}"/>
          </ac:spMkLst>
        </pc:spChg>
      </pc:sldChg>
      <pc:sldChg chg="modSp mod">
        <pc:chgData name="Devathi, Vineesha" userId="177a7cc9-3f37-44e6-8159-8aa08c31662c" providerId="ADAL" clId="{6867C1E2-AC4A-4E67-A1FF-8C52B7985E2A}" dt="2022-12-06T22:29:24.548" v="20" actId="20577"/>
        <pc:sldMkLst>
          <pc:docMk/>
          <pc:sldMk cId="0" sldId="272"/>
        </pc:sldMkLst>
        <pc:spChg chg="mod">
          <ac:chgData name="Devathi, Vineesha" userId="177a7cc9-3f37-44e6-8159-8aa08c31662c" providerId="ADAL" clId="{6867C1E2-AC4A-4E67-A1FF-8C52B7985E2A}" dt="2022-12-06T22:29:24.548" v="20" actId="20577"/>
          <ac:spMkLst>
            <pc:docMk/>
            <pc:sldMk cId="0" sldId="272"/>
            <ac:spMk id="65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488c94448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488c94448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a488c94448_8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a488c94448_8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a488c94448_8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a488c94448_8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a488c94448_8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a488c94448_8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a488c94448_8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a488c94448_8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a488c94448_8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a488c94448_8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a488c94448_8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a488c94448_8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ae42bbdfd6_3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ae42bbdfd6_3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a8a731ff65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a8a731ff65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a8a731ff65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a8a731ff65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e4cbb585b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ae4cbb585b_0_1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bb3dc62fd_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bb3dc62fd_0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ae4cbb585b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ae4cbb585b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ae4cbb585b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ae4cbb585b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_1_1_1_2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TITLE_1_1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1_1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marL="2286000" lvl="4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marL="2743200" lvl="5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marL="3657600" lvl="7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marL="4114800" lvl="8" indent="-279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3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 1">
  <p:cSld name="TITLE_1_1_1_2_3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9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ctrTitle"/>
          </p:nvPr>
        </p:nvSpPr>
        <p:spPr>
          <a:xfrm>
            <a:off x="4950475" y="2046925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APPLE JACKS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822025" y="2467450"/>
            <a:ext cx="4068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Marketing Analytics Project (BADM 590) </a:t>
            </a:r>
            <a:endParaRPr sz="1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22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>
            <a:spLocks noGrp="1"/>
          </p:cNvSpPr>
          <p:nvPr>
            <p:ph type="title" idx="4294967295"/>
          </p:nvPr>
        </p:nvSpPr>
        <p:spPr>
          <a:xfrm>
            <a:off x="819150" y="1248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HYPOTHESIS 2: </a:t>
            </a:r>
            <a:r>
              <a:rPr lang="es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Iphone 14 has a higher customer satisfaction than iphone 13 and iphone 12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9" name="Google Shape;589;p29"/>
          <p:cNvPicPr preferRelativeResize="0"/>
          <p:nvPr/>
        </p:nvPicPr>
        <p:blipFill rotWithShape="1">
          <a:blip r:embed="rId3">
            <a:alphaModFix/>
          </a:blip>
          <a:srcRect t="5148" b="1750"/>
          <a:stretch/>
        </p:blipFill>
        <p:spPr>
          <a:xfrm>
            <a:off x="1027700" y="1000900"/>
            <a:ext cx="6908724" cy="31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9"/>
          <p:cNvSpPr txBox="1">
            <a:spLocks noGrp="1"/>
          </p:cNvSpPr>
          <p:nvPr>
            <p:ph type="title" idx="4294967295"/>
          </p:nvPr>
        </p:nvSpPr>
        <p:spPr>
          <a:xfrm>
            <a:off x="819150" y="4101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s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 can be seen from the graph above, iphone 14 has a higher average sentiment score as compared to iphone 12 and 13</a:t>
            </a:r>
            <a:endParaRPr sz="13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s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However, on November 9th 2022, we see that iphone 13 has a higher sentiment score than iphone 14</a:t>
            </a:r>
            <a:endParaRPr sz="13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1" name="Google Shape;591;p29"/>
          <p:cNvCxnSpPr/>
          <p:nvPr/>
        </p:nvCxnSpPr>
        <p:spPr>
          <a:xfrm>
            <a:off x="311700" y="810700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30"/>
          <p:cNvPicPr preferRelativeResize="0"/>
          <p:nvPr/>
        </p:nvPicPr>
        <p:blipFill rotWithShape="1">
          <a:blip r:embed="rId3">
            <a:alphaModFix/>
          </a:blip>
          <a:srcRect r="31295"/>
          <a:stretch/>
        </p:blipFill>
        <p:spPr>
          <a:xfrm>
            <a:off x="4116850" y="152400"/>
            <a:ext cx="48829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0"/>
          <p:cNvSpPr txBox="1"/>
          <p:nvPr/>
        </p:nvSpPr>
        <p:spPr>
          <a:xfrm>
            <a:off x="679625" y="1472525"/>
            <a:ext cx="29655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attribute this sentiment increase to a tweet made by Apple on 9th November 2022</a:t>
            </a:r>
            <a:endParaRPr sz="1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believe people may be comparing phone 13 and 14 given the trade-in discount introduced for the new product</a:t>
            </a:r>
            <a:endParaRPr sz="1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1"/>
          <p:cNvSpPr txBox="1"/>
          <p:nvPr/>
        </p:nvSpPr>
        <p:spPr>
          <a:xfrm>
            <a:off x="6182650" y="497750"/>
            <a:ext cx="148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iPhone 13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31"/>
          <p:cNvSpPr txBox="1"/>
          <p:nvPr/>
        </p:nvSpPr>
        <p:spPr>
          <a:xfrm>
            <a:off x="1320175" y="497750"/>
            <a:ext cx="148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iPhone 12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31"/>
          <p:cNvSpPr txBox="1">
            <a:spLocks noGrp="1"/>
          </p:cNvSpPr>
          <p:nvPr>
            <p:ph type="ctrTitle"/>
          </p:nvPr>
        </p:nvSpPr>
        <p:spPr>
          <a:xfrm>
            <a:off x="311700" y="-1769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POLARITY 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05" name="Google Shape;605;p31"/>
          <p:cNvCxnSpPr/>
          <p:nvPr/>
        </p:nvCxnSpPr>
        <p:spPr>
          <a:xfrm>
            <a:off x="311700" y="344775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6" name="Google Shape;6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950" y="2772700"/>
            <a:ext cx="3904275" cy="2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7" name="Google Shape;6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157" y="420325"/>
            <a:ext cx="3836442" cy="2276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8" name="Google Shape;6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20325"/>
            <a:ext cx="3687696" cy="2276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9" name="Google Shape;609;p31"/>
          <p:cNvSpPr txBox="1"/>
          <p:nvPr/>
        </p:nvSpPr>
        <p:spPr>
          <a:xfrm>
            <a:off x="213250" y="3265400"/>
            <a:ext cx="1966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It is clear from the graphs that the new product iphone 14 has received a positive response from the customers</a:t>
            </a:r>
            <a:endParaRPr sz="1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31"/>
          <p:cNvSpPr txBox="1"/>
          <p:nvPr/>
        </p:nvSpPr>
        <p:spPr>
          <a:xfrm>
            <a:off x="6714125" y="3603700"/>
            <a:ext cx="2026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anticipation is also high for iphone 14, which may be due to the new product buzz in the market</a:t>
            </a:r>
            <a:endParaRPr sz="1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2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6" name="Google Shape;6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75" y="2049475"/>
            <a:ext cx="3752402" cy="28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2"/>
          <p:cNvPicPr preferRelativeResize="0"/>
          <p:nvPr/>
        </p:nvPicPr>
        <p:blipFill rotWithShape="1">
          <a:blip r:embed="rId4">
            <a:alphaModFix/>
          </a:blip>
          <a:srcRect l="7508" r="-2070"/>
          <a:stretch/>
        </p:blipFill>
        <p:spPr>
          <a:xfrm>
            <a:off x="4726450" y="2091100"/>
            <a:ext cx="4170399" cy="273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1497" y="263175"/>
            <a:ext cx="2681009" cy="1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3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3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083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3"/>
          <p:cNvPicPr preferRelativeResize="0"/>
          <p:nvPr/>
        </p:nvPicPr>
        <p:blipFill rotWithShape="1">
          <a:blip r:embed="rId4">
            <a:alphaModFix/>
          </a:blip>
          <a:srcRect r="6968"/>
          <a:stretch/>
        </p:blipFill>
        <p:spPr>
          <a:xfrm>
            <a:off x="5296200" y="669300"/>
            <a:ext cx="3847798" cy="2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 txBox="1">
            <a:spLocks noGrp="1"/>
          </p:cNvSpPr>
          <p:nvPr>
            <p:ph type="title" idx="4294967295"/>
          </p:nvPr>
        </p:nvSpPr>
        <p:spPr>
          <a:xfrm>
            <a:off x="819150" y="4657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</a:rPr>
              <a:t>HYPOTHESIS 3: </a:t>
            </a:r>
            <a:r>
              <a:rPr lang="es" sz="2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Iphone 14’s customer satisfaction increases with increase in Apple’s Twitter Ads spend.</a:t>
            </a:r>
            <a:r>
              <a:rPr lang="es" sz="2000">
                <a:solidFill>
                  <a:schemeClr val="dk2"/>
                </a:solidFill>
              </a:rPr>
              <a:t> 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632" name="Google Shape;632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3" name="Google Shape;6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" y="1298175"/>
            <a:ext cx="4995525" cy="2364746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4"/>
          <p:cNvSpPr txBox="1"/>
          <p:nvPr/>
        </p:nvSpPr>
        <p:spPr>
          <a:xfrm>
            <a:off x="137300" y="3822175"/>
            <a:ext cx="8913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</a:pPr>
            <a:r>
              <a:rPr lang="es" sz="11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graph does suggests that both sentiment score and Ads spent show similar trends between 7th Nov - 11th Nov, except 8th Nov</a:t>
            </a:r>
            <a:endParaRPr sz="11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</a:pPr>
            <a:r>
              <a:rPr lang="es" sz="11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Through our research, on Nov 8th general elections were held and Apple might not have felt the need to spend on Ads. Additionally the sentiment score was also maintained. </a:t>
            </a:r>
            <a:endParaRPr sz="11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</a:pPr>
            <a:r>
              <a:rPr lang="es" sz="11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sentiment score decreased significantly on Nov 9th, from where Apple started increasing the Ads spent on Twitter again</a:t>
            </a:r>
            <a:endParaRPr sz="11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</a:pPr>
            <a:r>
              <a:rPr lang="es" sz="11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However, the above pearson’s correlation result suggests that the relation between Ads spent and customer sentiment score is not significant</a:t>
            </a:r>
            <a:endParaRPr sz="11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5" name="Google Shape;6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250" y="1420300"/>
            <a:ext cx="4098938" cy="75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5"/>
          <p:cNvSpPr txBox="1">
            <a:spLocks noGrp="1"/>
          </p:cNvSpPr>
          <p:nvPr>
            <p:ph type="ctrTitle" idx="4"/>
          </p:nvPr>
        </p:nvSpPr>
        <p:spPr>
          <a:xfrm>
            <a:off x="655050" y="55250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Limitations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1" name="Google Shape;641;p35"/>
          <p:cNvSpPr txBox="1">
            <a:spLocks noGrp="1"/>
          </p:cNvSpPr>
          <p:nvPr>
            <p:ph type="ctrTitle"/>
          </p:nvPr>
        </p:nvSpPr>
        <p:spPr>
          <a:xfrm>
            <a:off x="1329325" y="1936400"/>
            <a:ext cx="35859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2"/>
                </a:solidFill>
              </a:rPr>
              <a:t>Having one week of data may be a barrier for implementing Machine learning models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42" name="Google Shape;642;p35"/>
          <p:cNvSpPr txBox="1">
            <a:spLocks noGrp="1"/>
          </p:cNvSpPr>
          <p:nvPr>
            <p:ph type="ctrTitle" idx="2"/>
          </p:nvPr>
        </p:nvSpPr>
        <p:spPr>
          <a:xfrm>
            <a:off x="1329325" y="3192113"/>
            <a:ext cx="3306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2"/>
                </a:solidFill>
              </a:rPr>
              <a:t>The standard Twitter API allows you to scrape tweets posted within 7 days and limits the number to 18,000 per 15 minutes.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43" name="Google Shape;643;p35"/>
          <p:cNvSpPr txBox="1">
            <a:spLocks noGrp="1"/>
          </p:cNvSpPr>
          <p:nvPr>
            <p:ph type="ctrTitle" idx="3"/>
          </p:nvPr>
        </p:nvSpPr>
        <p:spPr>
          <a:xfrm>
            <a:off x="1329325" y="2499900"/>
            <a:ext cx="30780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2"/>
                </a:solidFill>
              </a:rPr>
              <a:t>The analysis might not generate accurate results bearing in mind the limited data we used for assumptions.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44" name="Google Shape;644;p35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45" name="Google Shape;645;p35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46" name="Google Shape;646;p35"/>
          <p:cNvSpPr/>
          <p:nvPr/>
        </p:nvSpPr>
        <p:spPr>
          <a:xfrm>
            <a:off x="933213" y="1994550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2C2C2"/>
              </a:solidFill>
            </a:endParaRPr>
          </a:p>
        </p:txBody>
      </p:sp>
      <p:sp>
        <p:nvSpPr>
          <p:cNvPr id="647" name="Google Shape;647;p35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cxnSp>
        <p:nvCxnSpPr>
          <p:cNvPr id="648" name="Google Shape;648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9" name="Google Shape;6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250" y="1527638"/>
            <a:ext cx="2221700" cy="23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5"/>
          <p:cNvSpPr/>
          <p:nvPr/>
        </p:nvSpPr>
        <p:spPr>
          <a:xfrm>
            <a:off x="933213" y="2695913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2C2C2"/>
              </a:solidFill>
            </a:endParaRPr>
          </a:p>
        </p:txBody>
      </p:sp>
      <p:sp>
        <p:nvSpPr>
          <p:cNvPr id="651" name="Google Shape;651;p35"/>
          <p:cNvSpPr/>
          <p:nvPr/>
        </p:nvSpPr>
        <p:spPr>
          <a:xfrm>
            <a:off x="933200" y="3397275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2C2C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 txBox="1">
            <a:spLocks noGrp="1"/>
          </p:cNvSpPr>
          <p:nvPr>
            <p:ph type="ctrTitle" idx="4"/>
          </p:nvPr>
        </p:nvSpPr>
        <p:spPr>
          <a:xfrm>
            <a:off x="655050" y="55250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2"/>
                </a:solidFill>
              </a:rPr>
              <a:t>Recommendations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57" name="Google Shape;657;p36"/>
          <p:cNvSpPr txBox="1">
            <a:spLocks noGrp="1"/>
          </p:cNvSpPr>
          <p:nvPr>
            <p:ph type="ctrTitle"/>
          </p:nvPr>
        </p:nvSpPr>
        <p:spPr>
          <a:xfrm>
            <a:off x="1380725" y="1981500"/>
            <a:ext cx="35859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dk2"/>
                </a:solidFill>
              </a:rPr>
              <a:t>With the launch of a new Apple product, Twitter tweets may help in prediction of stock prices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658" name="Google Shape;658;p36"/>
          <p:cNvSpPr txBox="1">
            <a:spLocks noGrp="1"/>
          </p:cNvSpPr>
          <p:nvPr>
            <p:ph type="ctrTitle" idx="2"/>
          </p:nvPr>
        </p:nvSpPr>
        <p:spPr>
          <a:xfrm>
            <a:off x="1341500" y="3227800"/>
            <a:ext cx="3306600" cy="6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dk2"/>
                </a:solidFill>
              </a:rPr>
              <a:t>Since the Ad Spend on twitter has a higher impact on the customer sentiments, it is advisable to increase the marketing budget share of twitter ads 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659" name="Google Shape;659;p36"/>
          <p:cNvSpPr txBox="1">
            <a:spLocks noGrp="1"/>
          </p:cNvSpPr>
          <p:nvPr>
            <p:ph type="ctrTitle" idx="3"/>
          </p:nvPr>
        </p:nvSpPr>
        <p:spPr>
          <a:xfrm>
            <a:off x="1380725" y="2436888"/>
            <a:ext cx="30780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Customers prefer newer products launched by Apple and may initiate comparison with the older products if some offers/Trade offs are introduced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60" name="Google Shape;660;p36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61" name="Google Shape;661;p36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62" name="Google Shape;662;p36"/>
          <p:cNvSpPr/>
          <p:nvPr/>
        </p:nvSpPr>
        <p:spPr>
          <a:xfrm>
            <a:off x="933213" y="1994550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2C2C2"/>
              </a:solidFill>
            </a:endParaRPr>
          </a:p>
        </p:txBody>
      </p:sp>
      <p:sp>
        <p:nvSpPr>
          <p:cNvPr id="663" name="Google Shape;663;p36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664" name="Google Shape;664;p36"/>
          <p:cNvGrpSpPr/>
          <p:nvPr/>
        </p:nvGrpSpPr>
        <p:grpSpPr>
          <a:xfrm rot="10800000" flipH="1">
            <a:off x="880550" y="2712182"/>
            <a:ext cx="302125" cy="163726"/>
            <a:chOff x="1319675" y="779200"/>
            <a:chExt cx="2343875" cy="1270175"/>
          </a:xfrm>
        </p:grpSpPr>
        <p:sp>
          <p:nvSpPr>
            <p:cNvPr id="665" name="Google Shape;665;p36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8" name="Google Shape;668;p36"/>
          <p:cNvGrpSpPr/>
          <p:nvPr/>
        </p:nvGrpSpPr>
        <p:grpSpPr>
          <a:xfrm>
            <a:off x="898731" y="3413525"/>
            <a:ext cx="265768" cy="163730"/>
            <a:chOff x="1319675" y="2389025"/>
            <a:chExt cx="2224000" cy="1370125"/>
          </a:xfrm>
        </p:grpSpPr>
        <p:sp>
          <p:nvSpPr>
            <p:cNvPr id="669" name="Google Shape;669;p36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71" name="Google Shape;671;p36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C2C2C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6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673" name="Google Shape;673;p36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74" name="Google Shape;674;p36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6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6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6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6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679" name="Google Shape;679;p36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680" name="Google Shape;680;p36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6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6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6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6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rgbClr val="E3E7E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6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688" name="Google Shape;688;p36"/>
          <p:cNvSpPr/>
          <p:nvPr/>
        </p:nvSpPr>
        <p:spPr>
          <a:xfrm>
            <a:off x="6858115" y="15198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rgbClr val="C2C2C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6"/>
          <p:cNvSpPr/>
          <p:nvPr/>
        </p:nvSpPr>
        <p:spPr>
          <a:xfrm>
            <a:off x="6976307" y="16634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6"/>
          <p:cNvSpPr/>
          <p:nvPr/>
        </p:nvSpPr>
        <p:spPr>
          <a:xfrm>
            <a:off x="7513876" y="32393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1" name="Google Shape;691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THE TEAM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l="14268" r="27494"/>
          <a:stretch/>
        </p:blipFill>
        <p:spPr>
          <a:xfrm>
            <a:off x="1209780" y="1453300"/>
            <a:ext cx="1289125" cy="330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l="49703" r="24287"/>
          <a:stretch/>
        </p:blipFill>
        <p:spPr>
          <a:xfrm>
            <a:off x="4005868" y="1453300"/>
            <a:ext cx="1289126" cy="3309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6" name="Google Shape;126;p21"/>
          <p:cNvPicPr preferRelativeResize="0"/>
          <p:nvPr/>
        </p:nvPicPr>
        <p:blipFill rotWithShape="1">
          <a:blip r:embed="rId5">
            <a:alphaModFix/>
          </a:blip>
          <a:srcRect l="25715" t="7757" r="26371"/>
          <a:stretch/>
        </p:blipFill>
        <p:spPr>
          <a:xfrm>
            <a:off x="1209768" y="1453300"/>
            <a:ext cx="1289126" cy="33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6">
            <a:alphaModFix/>
          </a:blip>
          <a:srcRect l="24027" r="24032"/>
          <a:stretch/>
        </p:blipFill>
        <p:spPr>
          <a:xfrm>
            <a:off x="6801957" y="1453300"/>
            <a:ext cx="1289127" cy="33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7">
            <a:alphaModFix/>
          </a:blip>
          <a:srcRect r="36648"/>
          <a:stretch/>
        </p:blipFill>
        <p:spPr>
          <a:xfrm>
            <a:off x="2617793" y="1453300"/>
            <a:ext cx="1179261" cy="33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8">
            <a:alphaModFix/>
          </a:blip>
          <a:srcRect l="4620" r="15436"/>
          <a:stretch/>
        </p:blipFill>
        <p:spPr>
          <a:xfrm>
            <a:off x="3981942" y="1453300"/>
            <a:ext cx="1289125" cy="33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9">
            <a:alphaModFix/>
          </a:blip>
          <a:srcRect l="28364" t="10881" r="9677"/>
          <a:stretch/>
        </p:blipFill>
        <p:spPr>
          <a:xfrm>
            <a:off x="5391956" y="1459725"/>
            <a:ext cx="1289126" cy="329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ctrTitle" idx="4294967295"/>
          </p:nvPr>
        </p:nvSpPr>
        <p:spPr>
          <a:xfrm>
            <a:off x="4077000" y="602325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2"/>
                </a:solidFill>
              </a:rPr>
              <a:t>OUR COMPANY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4294967295"/>
          </p:nvPr>
        </p:nvSpPr>
        <p:spPr>
          <a:xfrm rot="-253">
            <a:off x="3801402" y="1620734"/>
            <a:ext cx="4081500" cy="23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s" sz="11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Apple designs, manufactures, and markets smartphones, tablets, personal computers (PCs), portable and wearable devices. The company also offers software and related services, accessories, and third-party digital content and applications</a:t>
            </a:r>
            <a:br>
              <a:rPr lang="e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lang="es" sz="11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It’s the first company to reach a $3 trillion market value in 2022, having previously broken records by becoming the first company with a $1 trillion and $2 trillion market cap.</a:t>
            </a:r>
            <a:endParaRPr sz="11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ctrTitle" idx="4294967295"/>
          </p:nvPr>
        </p:nvSpPr>
        <p:spPr>
          <a:xfrm>
            <a:off x="1047575" y="3192350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APPLE INC.</a:t>
            </a:r>
            <a:endParaRPr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38" name="Google Shape;138;p22"/>
          <p:cNvCxnSpPr/>
          <p:nvPr/>
        </p:nvCxnSpPr>
        <p:spPr>
          <a:xfrm>
            <a:off x="3969300" y="1191700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200" y="1255800"/>
            <a:ext cx="1777149" cy="19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 idx="4294967295"/>
          </p:nvPr>
        </p:nvSpPr>
        <p:spPr>
          <a:xfrm>
            <a:off x="819150" y="617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SWOT ANALYSIS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45" name="Google Shape;145;p23"/>
          <p:cNvGrpSpPr/>
          <p:nvPr/>
        </p:nvGrpSpPr>
        <p:grpSpPr>
          <a:xfrm>
            <a:off x="6410400" y="1212938"/>
            <a:ext cx="1838400" cy="3235125"/>
            <a:chOff x="6410400" y="1212938"/>
            <a:chExt cx="1838400" cy="3235125"/>
          </a:xfrm>
        </p:grpSpPr>
        <p:sp>
          <p:nvSpPr>
            <p:cNvPr id="146" name="Google Shape;146;p23"/>
            <p:cNvSpPr/>
            <p:nvPr/>
          </p:nvSpPr>
          <p:spPr>
            <a:xfrm>
              <a:off x="7767600" y="1407875"/>
              <a:ext cx="481200" cy="481200"/>
            </a:xfrm>
            <a:prstGeom prst="rtTriangle">
              <a:avLst/>
            </a:pr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 rot="-5400000">
              <a:off x="6410400" y="1407875"/>
              <a:ext cx="481200" cy="481200"/>
            </a:xfrm>
            <a:prstGeom prst="rtTriangle">
              <a:avLst/>
            </a:pr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6410400" y="1889063"/>
              <a:ext cx="1838400" cy="2559000"/>
            </a:xfrm>
            <a:prstGeom prst="rect">
              <a:avLst/>
            </a:pr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6767700" y="1212938"/>
              <a:ext cx="1123800" cy="11238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C628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6891600" y="1336850"/>
              <a:ext cx="876000" cy="87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23"/>
            <p:cNvGrpSpPr/>
            <p:nvPr/>
          </p:nvGrpSpPr>
          <p:grpSpPr>
            <a:xfrm>
              <a:off x="6471900" y="2766087"/>
              <a:ext cx="1715400" cy="1262150"/>
              <a:chOff x="7566375" y="4757725"/>
              <a:chExt cx="1715400" cy="1262150"/>
            </a:xfrm>
          </p:grpSpPr>
          <p:sp>
            <p:nvSpPr>
              <p:cNvPr id="152" name="Google Shape;152;p23"/>
              <p:cNvSpPr txBox="1"/>
              <p:nvPr/>
            </p:nvSpPr>
            <p:spPr>
              <a:xfrm>
                <a:off x="7566375" y="4757725"/>
                <a:ext cx="1715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THREATS</a:t>
                </a:r>
                <a:endParaRPr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3" name="Google Shape;153;p23"/>
              <p:cNvSpPr txBox="1"/>
              <p:nvPr/>
            </p:nvSpPr>
            <p:spPr>
              <a:xfrm>
                <a:off x="7566375" y="5256975"/>
                <a:ext cx="1715400" cy="7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As most customers have recent versions of their products, Apple’s yearly revenue yield at new product launches seems to be reducing year by year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154" name="Google Shape;154;p23"/>
            <p:cNvCxnSpPr/>
            <p:nvPr/>
          </p:nvCxnSpPr>
          <p:spPr>
            <a:xfrm>
              <a:off x="6829500" y="2676500"/>
              <a:ext cx="1000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23"/>
            <p:cNvCxnSpPr/>
            <p:nvPr/>
          </p:nvCxnSpPr>
          <p:spPr>
            <a:xfrm>
              <a:off x="6829500" y="4262400"/>
              <a:ext cx="1000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6" name="Google Shape;156;p23"/>
          <p:cNvGrpSpPr/>
          <p:nvPr/>
        </p:nvGrpSpPr>
        <p:grpSpPr>
          <a:xfrm>
            <a:off x="7124772" y="1555567"/>
            <a:ext cx="409644" cy="438567"/>
            <a:chOff x="7055134" y="2919170"/>
            <a:chExt cx="290321" cy="310820"/>
          </a:xfrm>
        </p:grpSpPr>
        <p:sp>
          <p:nvSpPr>
            <p:cNvPr id="157" name="Google Shape;157;p23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3"/>
          <p:cNvGrpSpPr/>
          <p:nvPr/>
        </p:nvGrpSpPr>
        <p:grpSpPr>
          <a:xfrm>
            <a:off x="2733600" y="1212938"/>
            <a:ext cx="1838400" cy="3235125"/>
            <a:chOff x="2733600" y="1212938"/>
            <a:chExt cx="1838400" cy="3235125"/>
          </a:xfrm>
        </p:grpSpPr>
        <p:sp>
          <p:nvSpPr>
            <p:cNvPr id="172" name="Google Shape;172;p23"/>
            <p:cNvSpPr/>
            <p:nvPr/>
          </p:nvSpPr>
          <p:spPr>
            <a:xfrm>
              <a:off x="4090800" y="1407875"/>
              <a:ext cx="481200" cy="481200"/>
            </a:xfrm>
            <a:prstGeom prst="rtTriangle">
              <a:avLst/>
            </a:pr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 rot="-5400000">
              <a:off x="2733600" y="1407875"/>
              <a:ext cx="481200" cy="481200"/>
            </a:xfrm>
            <a:prstGeom prst="rtTriangle">
              <a:avLst/>
            </a:pr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2733600" y="1889063"/>
              <a:ext cx="1838400" cy="2559000"/>
            </a:xfrm>
            <a:prstGeom prst="rect">
              <a:avLst/>
            </a:pr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090900" y="1212938"/>
              <a:ext cx="1123800" cy="11238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" name="Google Shape;176;p23"/>
            <p:cNvGrpSpPr/>
            <p:nvPr/>
          </p:nvGrpSpPr>
          <p:grpSpPr>
            <a:xfrm>
              <a:off x="2795100" y="2766087"/>
              <a:ext cx="1715400" cy="1262150"/>
              <a:chOff x="3213900" y="4757725"/>
              <a:chExt cx="1715400" cy="1262150"/>
            </a:xfrm>
          </p:grpSpPr>
          <p:sp>
            <p:nvSpPr>
              <p:cNvPr id="177" name="Google Shape;177;p23"/>
              <p:cNvSpPr txBox="1"/>
              <p:nvPr/>
            </p:nvSpPr>
            <p:spPr>
              <a:xfrm>
                <a:off x="3213900" y="4757725"/>
                <a:ext cx="1715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WEAKNESSES</a:t>
                </a:r>
                <a:endParaRPr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78" name="Google Shape;178;p23"/>
              <p:cNvSpPr txBox="1"/>
              <p:nvPr/>
            </p:nvSpPr>
            <p:spPr>
              <a:xfrm>
                <a:off x="3213900" y="5256975"/>
                <a:ext cx="1715400" cy="7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Apple’s prices make it a luxury company in developing countries, thus driving away most middle-class and lower-class potential customers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179" name="Google Shape;179;p23"/>
            <p:cNvCxnSpPr/>
            <p:nvPr/>
          </p:nvCxnSpPr>
          <p:spPr>
            <a:xfrm>
              <a:off x="3152700" y="2676500"/>
              <a:ext cx="1000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3"/>
            <p:cNvCxnSpPr/>
            <p:nvPr/>
          </p:nvCxnSpPr>
          <p:spPr>
            <a:xfrm>
              <a:off x="3152700" y="4262400"/>
              <a:ext cx="1000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81" name="Google Shape;181;p23"/>
            <p:cNvSpPr/>
            <p:nvPr/>
          </p:nvSpPr>
          <p:spPr>
            <a:xfrm>
              <a:off x="3214800" y="1336850"/>
              <a:ext cx="876000" cy="87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23"/>
          <p:cNvGrpSpPr/>
          <p:nvPr/>
        </p:nvGrpSpPr>
        <p:grpSpPr>
          <a:xfrm>
            <a:off x="3446561" y="1568408"/>
            <a:ext cx="412466" cy="412904"/>
            <a:chOff x="3725461" y="2444712"/>
            <a:chExt cx="334279" cy="334661"/>
          </a:xfrm>
        </p:grpSpPr>
        <p:sp>
          <p:nvSpPr>
            <p:cNvPr id="183" name="Google Shape;183;p23"/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23"/>
          <p:cNvGrpSpPr/>
          <p:nvPr/>
        </p:nvGrpSpPr>
        <p:grpSpPr>
          <a:xfrm>
            <a:off x="895200" y="1212938"/>
            <a:ext cx="1838400" cy="3235125"/>
            <a:chOff x="895200" y="1212938"/>
            <a:chExt cx="1838400" cy="3235125"/>
          </a:xfrm>
        </p:grpSpPr>
        <p:sp>
          <p:nvSpPr>
            <p:cNvPr id="191" name="Google Shape;191;p23"/>
            <p:cNvSpPr/>
            <p:nvPr/>
          </p:nvSpPr>
          <p:spPr>
            <a:xfrm>
              <a:off x="2252400" y="1407875"/>
              <a:ext cx="481200" cy="481200"/>
            </a:xfrm>
            <a:prstGeom prst="rtTriangle">
              <a:avLst/>
            </a:pr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895200" y="1407875"/>
              <a:ext cx="481200" cy="481200"/>
            </a:xfrm>
            <a:prstGeom prst="rtTriangle">
              <a:avLst/>
            </a:pr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895200" y="1889063"/>
              <a:ext cx="1838400" cy="2559000"/>
            </a:xfrm>
            <a:prstGeom prst="rect">
              <a:avLst/>
            </a:pr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252500" y="1212938"/>
              <a:ext cx="1123800" cy="11238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4685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" name="Google Shape;195;p23"/>
            <p:cNvGrpSpPr/>
            <p:nvPr/>
          </p:nvGrpSpPr>
          <p:grpSpPr>
            <a:xfrm>
              <a:off x="928500" y="2766087"/>
              <a:ext cx="1771800" cy="1109750"/>
              <a:chOff x="895200" y="4757725"/>
              <a:chExt cx="1771800" cy="1109750"/>
            </a:xfrm>
          </p:grpSpPr>
          <p:sp>
            <p:nvSpPr>
              <p:cNvPr id="196" name="Google Shape;196;p23"/>
              <p:cNvSpPr txBox="1"/>
              <p:nvPr/>
            </p:nvSpPr>
            <p:spPr>
              <a:xfrm>
                <a:off x="895200" y="5104575"/>
                <a:ext cx="1771800" cy="7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Apple’s high prices makes it possible for the company to sell a small number of products and still rake in a large amount of revenue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7" name="Google Shape;197;p23"/>
              <p:cNvSpPr txBox="1"/>
              <p:nvPr/>
            </p:nvSpPr>
            <p:spPr>
              <a:xfrm>
                <a:off x="895200" y="4757725"/>
                <a:ext cx="17718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STRENGTHS</a:t>
                </a:r>
                <a:endParaRPr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98" name="Google Shape;198;p23"/>
            <p:cNvCxnSpPr/>
            <p:nvPr/>
          </p:nvCxnSpPr>
          <p:spPr>
            <a:xfrm>
              <a:off x="1314300" y="2676500"/>
              <a:ext cx="1000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23"/>
            <p:cNvCxnSpPr/>
            <p:nvPr/>
          </p:nvCxnSpPr>
          <p:spPr>
            <a:xfrm>
              <a:off x="1314300" y="4262400"/>
              <a:ext cx="1000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200" name="Google Shape;200;p23"/>
            <p:cNvSpPr/>
            <p:nvPr/>
          </p:nvSpPr>
          <p:spPr>
            <a:xfrm>
              <a:off x="1376400" y="1336850"/>
              <a:ext cx="876000" cy="87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23"/>
          <p:cNvGrpSpPr/>
          <p:nvPr/>
        </p:nvGrpSpPr>
        <p:grpSpPr>
          <a:xfrm>
            <a:off x="1603727" y="1568141"/>
            <a:ext cx="421343" cy="413415"/>
            <a:chOff x="1329585" y="1989925"/>
            <a:chExt cx="341472" cy="335074"/>
          </a:xfrm>
        </p:grpSpPr>
        <p:sp>
          <p:nvSpPr>
            <p:cNvPr id="202" name="Google Shape;202;p23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3"/>
          <p:cNvGrpSpPr/>
          <p:nvPr/>
        </p:nvGrpSpPr>
        <p:grpSpPr>
          <a:xfrm>
            <a:off x="4572000" y="1212938"/>
            <a:ext cx="1838400" cy="3235125"/>
            <a:chOff x="4572000" y="1212938"/>
            <a:chExt cx="1838400" cy="3235125"/>
          </a:xfrm>
        </p:grpSpPr>
        <p:sp>
          <p:nvSpPr>
            <p:cNvPr id="206" name="Google Shape;206;p23"/>
            <p:cNvSpPr/>
            <p:nvPr/>
          </p:nvSpPr>
          <p:spPr>
            <a:xfrm>
              <a:off x="5929200" y="1407875"/>
              <a:ext cx="481200" cy="481200"/>
            </a:xfrm>
            <a:prstGeom prst="rtTriangle">
              <a:avLst/>
            </a:pr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 rot="-5400000">
              <a:off x="4572000" y="1407875"/>
              <a:ext cx="481200" cy="481200"/>
            </a:xfrm>
            <a:prstGeom prst="rtTriangle">
              <a:avLst/>
            </a:pr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4572000" y="1889063"/>
              <a:ext cx="1838400" cy="2559000"/>
            </a:xfrm>
            <a:prstGeom prst="rect">
              <a:avLst/>
            </a:pr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4929300" y="1212938"/>
              <a:ext cx="1123800" cy="11238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2FC9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" name="Google Shape;210;p23"/>
            <p:cNvGrpSpPr/>
            <p:nvPr/>
          </p:nvGrpSpPr>
          <p:grpSpPr>
            <a:xfrm>
              <a:off x="4633500" y="2766087"/>
              <a:ext cx="1715400" cy="1262150"/>
              <a:chOff x="5532600" y="4757725"/>
              <a:chExt cx="1715400" cy="1262150"/>
            </a:xfrm>
          </p:grpSpPr>
          <p:sp>
            <p:nvSpPr>
              <p:cNvPr id="211" name="Google Shape;211;p23"/>
              <p:cNvSpPr txBox="1"/>
              <p:nvPr/>
            </p:nvSpPr>
            <p:spPr>
              <a:xfrm>
                <a:off x="5532600" y="4757725"/>
                <a:ext cx="1715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OPPORTUNITIES</a:t>
                </a:r>
                <a:endParaRPr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12" name="Google Shape;212;p23"/>
              <p:cNvSpPr txBox="1"/>
              <p:nvPr/>
            </p:nvSpPr>
            <p:spPr>
              <a:xfrm>
                <a:off x="5532600" y="5256975"/>
                <a:ext cx="1715400" cy="7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design and manufacturing of products aimed at middle-class and lower-class consumers will enable Apple to increase its already high revenue and market cap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13" name="Google Shape;213;p23"/>
            <p:cNvCxnSpPr/>
            <p:nvPr/>
          </p:nvCxnSpPr>
          <p:spPr>
            <a:xfrm>
              <a:off x="4991100" y="2676500"/>
              <a:ext cx="1000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23"/>
            <p:cNvCxnSpPr/>
            <p:nvPr/>
          </p:nvCxnSpPr>
          <p:spPr>
            <a:xfrm>
              <a:off x="4991100" y="4262400"/>
              <a:ext cx="1000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215" name="Google Shape;215;p23"/>
            <p:cNvSpPr/>
            <p:nvPr/>
          </p:nvSpPr>
          <p:spPr>
            <a:xfrm>
              <a:off x="5053200" y="1336850"/>
              <a:ext cx="876000" cy="87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3"/>
          <p:cNvGrpSpPr/>
          <p:nvPr/>
        </p:nvGrpSpPr>
        <p:grpSpPr>
          <a:xfrm>
            <a:off x="5273977" y="1557644"/>
            <a:ext cx="434460" cy="434425"/>
            <a:chOff x="1819576" y="1511679"/>
            <a:chExt cx="352103" cy="352103"/>
          </a:xfrm>
        </p:grpSpPr>
        <p:sp>
          <p:nvSpPr>
            <p:cNvPr id="217" name="Google Shape;217;p23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1" name="Google Shape;221;p23"/>
          <p:cNvCxnSpPr/>
          <p:nvPr/>
        </p:nvCxnSpPr>
        <p:spPr>
          <a:xfrm>
            <a:off x="311700" y="1115500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DATA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24"/>
          <p:cNvSpPr/>
          <p:nvPr/>
        </p:nvSpPr>
        <p:spPr>
          <a:xfrm rot="5400000">
            <a:off x="1057000" y="1876150"/>
            <a:ext cx="1562100" cy="1562100"/>
          </a:xfrm>
          <a:prstGeom prst="ellipse">
            <a:avLst/>
          </a:prstGeom>
          <a:solidFill>
            <a:srgbClr val="D9D9D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4"/>
          <p:cNvSpPr/>
          <p:nvPr/>
        </p:nvSpPr>
        <p:spPr>
          <a:xfrm>
            <a:off x="3578213" y="2634450"/>
            <a:ext cx="2009700" cy="2009700"/>
          </a:xfrm>
          <a:prstGeom prst="ellipse">
            <a:avLst/>
          </a:prstGeom>
          <a:solidFill>
            <a:srgbClr val="C2C2C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4"/>
          <p:cNvSpPr/>
          <p:nvPr/>
        </p:nvSpPr>
        <p:spPr>
          <a:xfrm>
            <a:off x="6572250" y="2057400"/>
            <a:ext cx="1419300" cy="1419300"/>
          </a:xfrm>
          <a:prstGeom prst="ellipse">
            <a:avLst/>
          </a:prstGeom>
          <a:solidFill>
            <a:srgbClr val="C2C2C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" name="Google Shape;230;p24"/>
          <p:cNvCxnSpPr/>
          <p:nvPr/>
        </p:nvCxnSpPr>
        <p:spPr>
          <a:xfrm>
            <a:off x="2537600" y="3053950"/>
            <a:ext cx="1066800" cy="33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24"/>
          <p:cNvCxnSpPr/>
          <p:nvPr/>
        </p:nvCxnSpPr>
        <p:spPr>
          <a:xfrm rot="10800000" flipH="1">
            <a:off x="5573475" y="2818800"/>
            <a:ext cx="994500" cy="55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4"/>
          <p:cNvCxnSpPr/>
          <p:nvPr/>
        </p:nvCxnSpPr>
        <p:spPr>
          <a:xfrm flipH="1">
            <a:off x="-600100" y="2662175"/>
            <a:ext cx="1650900" cy="59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4"/>
          <p:cNvCxnSpPr/>
          <p:nvPr/>
        </p:nvCxnSpPr>
        <p:spPr>
          <a:xfrm rot="10800000">
            <a:off x="7984500" y="2969625"/>
            <a:ext cx="1388100" cy="92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4"/>
          <p:cNvSpPr txBox="1">
            <a:spLocks noGrp="1"/>
          </p:cNvSpPr>
          <p:nvPr>
            <p:ph type="ctrTitle" idx="4294967295"/>
          </p:nvPr>
        </p:nvSpPr>
        <p:spPr>
          <a:xfrm>
            <a:off x="800050" y="270501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Data Collection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ctrTitle" idx="4294967295"/>
          </p:nvPr>
        </p:nvSpPr>
        <p:spPr>
          <a:xfrm>
            <a:off x="3545069" y="37976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Data Size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236" name="Google Shape;236;p24"/>
          <p:cNvSpPr txBox="1">
            <a:spLocks noGrp="1"/>
          </p:cNvSpPr>
          <p:nvPr>
            <p:ph type="ctrTitle" idx="4294967295"/>
          </p:nvPr>
        </p:nvSpPr>
        <p:spPr>
          <a:xfrm>
            <a:off x="6243906" y="28227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E2A47"/>
                </a:solidFill>
              </a:rPr>
              <a:t>Data Statistics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4294967295"/>
          </p:nvPr>
        </p:nvSpPr>
        <p:spPr>
          <a:xfrm>
            <a:off x="-84375" y="3388050"/>
            <a:ext cx="3662700" cy="16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●"/>
            </a:pPr>
            <a: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Scraped the data  for sentiment analysis from twitter using twitterR package</a:t>
            </a:r>
            <a:b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●"/>
            </a:pPr>
            <a: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Process was repeated thrice for each of the iPhone models namely 12, 13 &amp; 14</a:t>
            </a:r>
            <a:b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●"/>
            </a:pPr>
            <a: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have also collected stock price and Apple’s Ads spent on twitter data from the web</a:t>
            </a: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4294967295"/>
          </p:nvPr>
        </p:nvSpPr>
        <p:spPr>
          <a:xfrm>
            <a:off x="2911775" y="1572550"/>
            <a:ext cx="3534300" cy="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●"/>
            </a:pPr>
            <a: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number of tweets for iphone models 12, 13 &amp; 14 are 3318,  6820, 9831 respectively</a:t>
            </a:r>
            <a:b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●"/>
            </a:pPr>
            <a: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Each of these file sizes are 4 MB on average</a:t>
            </a: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4294967295"/>
          </p:nvPr>
        </p:nvSpPr>
        <p:spPr>
          <a:xfrm>
            <a:off x="6014700" y="3577500"/>
            <a:ext cx="29748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●"/>
            </a:pPr>
            <a: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date range for our tweets is 7th Nov - 12th Nov 2022</a:t>
            </a:r>
            <a:b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●"/>
            </a:pPr>
            <a: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stock prices and Ads spent data is also for the same time period</a:t>
            </a: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24"/>
          <p:cNvSpPr/>
          <p:nvPr/>
        </p:nvSpPr>
        <p:spPr>
          <a:xfrm>
            <a:off x="1580275" y="2179949"/>
            <a:ext cx="522939" cy="454506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7062928" y="2285887"/>
            <a:ext cx="478579" cy="554391"/>
            <a:chOff x="-62151950" y="4111775"/>
            <a:chExt cx="318225" cy="316650"/>
          </a:xfrm>
        </p:grpSpPr>
        <p:sp>
          <p:nvSpPr>
            <p:cNvPr id="243" name="Google Shape;243;p2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4"/>
          <p:cNvGrpSpPr/>
          <p:nvPr/>
        </p:nvGrpSpPr>
        <p:grpSpPr>
          <a:xfrm>
            <a:off x="4251548" y="3060353"/>
            <a:ext cx="687319" cy="714307"/>
            <a:chOff x="-46409700" y="3569100"/>
            <a:chExt cx="300100" cy="300900"/>
          </a:xfrm>
        </p:grpSpPr>
        <p:sp>
          <p:nvSpPr>
            <p:cNvPr id="248" name="Google Shape;248;p24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HYPOTHESIS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1"/>
          </p:nvPr>
        </p:nvSpPr>
        <p:spPr>
          <a:xfrm>
            <a:off x="4820800" y="2538475"/>
            <a:ext cx="4055400" cy="20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s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Iphone 14’s customer satisfaction has a positive effect on stock prices</a:t>
            </a:r>
            <a:endParaRPr sz="13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s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Iphone 14 has a higher customer satisfaction than iphone 13 and iphone 12</a:t>
            </a:r>
            <a:endParaRPr sz="13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s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Iphone 14’s customer satisfaction increases with increase in Apple’s Twitter Ads spend.</a:t>
            </a:r>
            <a:endParaRPr sz="13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9" name="Google Shape;259;p25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25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dk2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solidFill>
            <a:schemeClr val="dk2"/>
          </a:solidFill>
          <a:ln w="30475" cap="flat" cmpd="sng">
            <a:solidFill>
              <a:schemeClr val="dk2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dk2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dk2"/>
          </a:solidFill>
          <a:ln w="30475" cap="flat" cmpd="sng">
            <a:solidFill>
              <a:schemeClr val="dk2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5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dk2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5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dk2"/>
          </a:solidFill>
          <a:ln w="30475" cap="flat" cmpd="sng">
            <a:solidFill>
              <a:schemeClr val="dk2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chemeClr val="dk2"/>
          </a:solidFill>
          <a:ln w="30475" cap="flat" cmpd="sng">
            <a:solidFill>
              <a:schemeClr val="dk2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5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solidFill>
            <a:schemeClr val="dk2"/>
          </a:solidFill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5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5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dk2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PROJECT STAGES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3406430" y="1648125"/>
            <a:ext cx="233990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9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chemeClr val="dk2"/>
          </a:solidFill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chemeClr val="dk2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chemeClr val="dk2"/>
          </a:solidFill>
          <a:ln w="8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chemeClr val="dk2"/>
          </a:solidFill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chemeClr val="dk2"/>
          </a:solidFill>
          <a:ln w="89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6"/>
          <p:cNvSpPr/>
          <p:nvPr/>
        </p:nvSpPr>
        <p:spPr>
          <a:xfrm>
            <a:off x="4955100" y="2766325"/>
            <a:ext cx="406541" cy="606595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6"/>
          <p:cNvSpPr/>
          <p:nvPr/>
        </p:nvSpPr>
        <p:spPr>
          <a:xfrm>
            <a:off x="5023825" y="2864704"/>
            <a:ext cx="278779" cy="15725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6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4294967295"/>
          </p:nvPr>
        </p:nvSpPr>
        <p:spPr>
          <a:xfrm>
            <a:off x="6489925" y="1951975"/>
            <a:ext cx="22113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Analyzing the impact of  sentiments from tweets on fluctuation in Apple’s Stock Prices</a:t>
            </a:r>
            <a:endParaRPr sz="9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4294967295"/>
          </p:nvPr>
        </p:nvSpPr>
        <p:spPr>
          <a:xfrm>
            <a:off x="6527425" y="1508275"/>
            <a:ext cx="19008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2"/>
                </a:solidFill>
              </a:rPr>
              <a:t>STEP 2: Sentiment vs Stock Prices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551" name="Google Shape;551;p26"/>
          <p:cNvSpPr txBox="1">
            <a:spLocks noGrp="1"/>
          </p:cNvSpPr>
          <p:nvPr>
            <p:ph type="subTitle" idx="4294967295"/>
          </p:nvPr>
        </p:nvSpPr>
        <p:spPr>
          <a:xfrm>
            <a:off x="705250" y="3384000"/>
            <a:ext cx="17688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Scrape data from twitter for  text analysis to identify general perception of iPhones on Twitter</a:t>
            </a: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9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26"/>
          <p:cNvSpPr txBox="1">
            <a:spLocks noGrp="1"/>
          </p:cNvSpPr>
          <p:nvPr>
            <p:ph type="ctrTitle" idx="4294967295"/>
          </p:nvPr>
        </p:nvSpPr>
        <p:spPr>
          <a:xfrm>
            <a:off x="513275" y="2902088"/>
            <a:ext cx="2076000" cy="2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2"/>
                </a:solidFill>
              </a:rPr>
              <a:t>STEP 1: Sentiment Analysis 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553" name="Google Shape;553;p26"/>
          <p:cNvSpPr txBox="1">
            <a:spLocks noGrp="1"/>
          </p:cNvSpPr>
          <p:nvPr>
            <p:ph type="subTitle" idx="4294967295"/>
          </p:nvPr>
        </p:nvSpPr>
        <p:spPr>
          <a:xfrm>
            <a:off x="6527425" y="3870375"/>
            <a:ext cx="25239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Comparing Apple’s expenditure on twitter ads and sentiments of customers</a:t>
            </a:r>
            <a:endParaRPr sz="1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26"/>
          <p:cNvSpPr txBox="1">
            <a:spLocks noGrp="1"/>
          </p:cNvSpPr>
          <p:nvPr>
            <p:ph type="ctrTitle" idx="4294967295"/>
          </p:nvPr>
        </p:nvSpPr>
        <p:spPr>
          <a:xfrm>
            <a:off x="6199825" y="3199163"/>
            <a:ext cx="30993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2"/>
                </a:solidFill>
              </a:rPr>
              <a:t>STEP 3: </a:t>
            </a:r>
            <a:endParaRPr sz="14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2"/>
                </a:solidFill>
              </a:rPr>
              <a:t>Apple Twitter Ad spend vs Sentiment</a:t>
            </a:r>
            <a:endParaRPr sz="14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</p:txBody>
      </p:sp>
      <p:cxnSp>
        <p:nvCxnSpPr>
          <p:cNvPr id="556" name="Google Shape;556;p26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57" name="Google Shape;557;p26"/>
          <p:cNvCxnSpPr/>
          <p:nvPr/>
        </p:nvCxnSpPr>
        <p:spPr>
          <a:xfrm>
            <a:off x="5708700" y="3399475"/>
            <a:ext cx="823800" cy="733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58" name="Google Shape;558;p2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7"/>
          <p:cNvSpPr txBox="1">
            <a:spLocks noGrp="1"/>
          </p:cNvSpPr>
          <p:nvPr>
            <p:ph type="title" idx="4294967295"/>
          </p:nvPr>
        </p:nvSpPr>
        <p:spPr>
          <a:xfrm>
            <a:off x="819150" y="4657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</a:rPr>
              <a:t>HYPOTHESIS 1: </a:t>
            </a:r>
            <a:r>
              <a:rPr lang="es" sz="2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Iphone 14’s customer satisfaction has a positive effect on stock prices</a:t>
            </a:r>
            <a:r>
              <a:rPr lang="es" sz="2000">
                <a:solidFill>
                  <a:schemeClr val="dk2"/>
                </a:solidFill>
              </a:rPr>
              <a:t> 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564" name="Google Shape;564;p2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5" name="Google Shape;5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5" y="1328602"/>
            <a:ext cx="4992974" cy="2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 txBox="1"/>
          <p:nvPr/>
        </p:nvSpPr>
        <p:spPr>
          <a:xfrm>
            <a:off x="530000" y="3875000"/>
            <a:ext cx="81324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</a:pPr>
            <a:r>
              <a:rPr lang="es" sz="11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graph does suggests that both sentiment score and stock prices show similar trends between 7th Nov - 11th Nov</a:t>
            </a:r>
            <a:endParaRPr sz="11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</a:pPr>
            <a:r>
              <a:rPr lang="es" sz="11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above pearson’s correlation result however suggests that the relation between customer sentiment stock prices is not statistically significant</a:t>
            </a:r>
            <a:endParaRPr sz="11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</a:pPr>
            <a:r>
              <a:rPr lang="es" sz="11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This may be due to the small sample size of data (7 days)</a:t>
            </a:r>
            <a:endParaRPr sz="11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7" name="Google Shape;5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700" y="1328600"/>
            <a:ext cx="4011624" cy="9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00" y="847225"/>
            <a:ext cx="3880250" cy="202032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3" name="Google Shape;5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875" y="2943738"/>
            <a:ext cx="3880251" cy="19766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4" name="Google Shape;5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175" y="862725"/>
            <a:ext cx="3880251" cy="1989308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5" name="Google Shape;575;p28"/>
          <p:cNvSpPr txBox="1"/>
          <p:nvPr/>
        </p:nvSpPr>
        <p:spPr>
          <a:xfrm>
            <a:off x="6182650" y="497750"/>
            <a:ext cx="148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iPhone 13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28"/>
          <p:cNvSpPr txBox="1"/>
          <p:nvPr/>
        </p:nvSpPr>
        <p:spPr>
          <a:xfrm>
            <a:off x="1320175" y="497750"/>
            <a:ext cx="148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iPhone 12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28"/>
          <p:cNvSpPr txBox="1"/>
          <p:nvPr/>
        </p:nvSpPr>
        <p:spPr>
          <a:xfrm>
            <a:off x="3830550" y="2467350"/>
            <a:ext cx="148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iPhone 14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28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2"/>
                </a:solidFill>
              </a:rPr>
              <a:t>WORD CLOUD</a:t>
            </a:r>
            <a:endParaRPr sz="3000">
              <a:solidFill>
                <a:schemeClr val="dk2"/>
              </a:solidFill>
            </a:endParaRPr>
          </a:p>
        </p:txBody>
      </p:sp>
      <p:cxnSp>
        <p:nvCxnSpPr>
          <p:cNvPr id="579" name="Google Shape;579;p28"/>
          <p:cNvCxnSpPr/>
          <p:nvPr/>
        </p:nvCxnSpPr>
        <p:spPr>
          <a:xfrm>
            <a:off x="311700" y="5059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28"/>
          <p:cNvSpPr txBox="1"/>
          <p:nvPr/>
        </p:nvSpPr>
        <p:spPr>
          <a:xfrm>
            <a:off x="6318800" y="3057250"/>
            <a:ext cx="275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81" name="Google Shape;581;p28"/>
          <p:cNvCxnSpPr/>
          <p:nvPr/>
        </p:nvCxnSpPr>
        <p:spPr>
          <a:xfrm>
            <a:off x="311700" y="505900"/>
            <a:ext cx="8520600" cy="0"/>
          </a:xfrm>
          <a:prstGeom prst="straightConnector1">
            <a:avLst/>
          </a:prstGeom>
          <a:noFill/>
          <a:ln w="38100" cap="flat" cmpd="sng">
            <a:solidFill>
              <a:srgbClr val="51EB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28"/>
          <p:cNvSpPr txBox="1"/>
          <p:nvPr/>
        </p:nvSpPr>
        <p:spPr>
          <a:xfrm>
            <a:off x="6781700" y="3411250"/>
            <a:ext cx="229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Most of the features like resolution, display, camera etc.,are similar for iphone 13 and 14, however there is an additional feature of satellite connectivity for emergencies in iphone 14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28"/>
          <p:cNvSpPr txBox="1"/>
          <p:nvPr/>
        </p:nvSpPr>
        <p:spPr>
          <a:xfrm>
            <a:off x="197700" y="3503500"/>
            <a:ext cx="2292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Iphone 14’s word cloud highlights words like “NFT”, “Profit”, “win” etc., which further suggests a positive influence on stock prices by customer satisfaction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2FCD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</Words>
  <Application>Microsoft Office PowerPoint</Application>
  <PresentationFormat>On-screen Show (16:9)</PresentationFormat>
  <Paragraphs>77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Roboto</vt:lpstr>
      <vt:lpstr>Roboto Thin</vt:lpstr>
      <vt:lpstr>Fira Sans Extra Condensed Medium</vt:lpstr>
      <vt:lpstr>Roboto Mono Thin</vt:lpstr>
      <vt:lpstr>Bree Serif</vt:lpstr>
      <vt:lpstr>Roboto Light</vt:lpstr>
      <vt:lpstr>Roboto Black</vt:lpstr>
      <vt:lpstr>Impact</vt:lpstr>
      <vt:lpstr>Arial</vt:lpstr>
      <vt:lpstr>Didact Gothic</vt:lpstr>
      <vt:lpstr>WEB PROPOSAL</vt:lpstr>
      <vt:lpstr>APPLE JACKS</vt:lpstr>
      <vt:lpstr>THE TEAM</vt:lpstr>
      <vt:lpstr>OUR COMPANY</vt:lpstr>
      <vt:lpstr>SWOT ANALYSIS</vt:lpstr>
      <vt:lpstr>DATA OVERVIEW</vt:lpstr>
      <vt:lpstr>HYPOTHESIS</vt:lpstr>
      <vt:lpstr>PROJECT STAGES</vt:lpstr>
      <vt:lpstr>HYPOTHESIS 1: Iphone 14’s customer satisfaction has a positive effect on stock prices </vt:lpstr>
      <vt:lpstr>WORD CLOUD</vt:lpstr>
      <vt:lpstr>HYPOTHESIS 2: Iphone 14 has a higher customer satisfaction than iphone 13 and iphone 12</vt:lpstr>
      <vt:lpstr>PowerPoint Presentation</vt:lpstr>
      <vt:lpstr>POLARITY </vt:lpstr>
      <vt:lpstr>PowerPoint Presentation</vt:lpstr>
      <vt:lpstr>PowerPoint Presentation</vt:lpstr>
      <vt:lpstr>HYPOTHESIS 3: Iphone 14’s customer satisfaction increases with increase in Apple’s Twitter Ads spend. </vt:lpstr>
      <vt:lpstr>Limitations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JACKS</dc:title>
  <cp:lastModifiedBy>Devathi, Vineesha</cp:lastModifiedBy>
  <cp:revision>1</cp:revision>
  <dcterms:modified xsi:type="dcterms:W3CDTF">2022-12-06T22:30:37Z</dcterms:modified>
</cp:coreProperties>
</file>